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19" autoAdjust="0"/>
  </p:normalViewPr>
  <p:slideViewPr>
    <p:cSldViewPr snapToGrid="0">
      <p:cViewPr>
        <p:scale>
          <a:sx n="300" d="100"/>
          <a:sy n="300" d="100"/>
        </p:scale>
        <p:origin x="216" y="-8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7B189-1192-7937-FF40-C3412D034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B950A4-BDAE-053C-8546-E643DBA64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D8A5EE-37DF-49B8-A3A0-FFA97C1F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462203-DAE1-83E7-4AD2-E06627AA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FD507D-848E-801D-9C94-BDD95E43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41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B4BAC-9D98-D53C-1036-46255D97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356B50-EBC3-C6DA-28BA-E29EF0A9D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0CBB2-4898-0D26-44E7-0F0E4CB5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1C9D19-96E3-A6A4-FAAB-B7C6D9BD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EE6229-8C5B-4619-773D-3331E2CD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29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D887F6-A3C6-6299-DB1F-5A5E4D72C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BBB0BB-C1FA-59FC-697D-B96EFB7F2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2A3D12-6417-45E2-7016-350685DB5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73D627-9523-8BC6-5F40-68ABE3D7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4630B7-F157-AEB6-F35A-66F5A77E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12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1F7CB-FEAB-A871-9457-2A232B32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3D9CB-1166-8302-7C9B-E4739B26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F494DF-9AB9-D0E3-C400-41E77E2B0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AE2EAB-5561-DA5A-D898-B31C7750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C5FE31-87E8-AC75-6D50-F2303AAB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56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73E16-02A7-D1B8-A7FB-C13D990F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F30799-6610-7E1E-9AD2-DB2F903DC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5834BB-F139-7B97-6331-21DB8BE4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9573C0-18F5-4CEC-3E16-50E71944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F438E-0C8C-D7AC-7297-DDF9EF56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7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939F0-6142-CD30-04A7-18DE490C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A785D4-1563-F526-AC4F-A86EE6FE3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EBFBEA-88BB-6AA0-82FA-D86FF79AB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94484B-36B8-1579-1DD2-CAC8F8CD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4DDB2F-A0EF-3FFC-80C1-6F57A219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A0542A-A932-0245-8F21-AC3FCC6A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11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2CF1C-D3B9-D7A3-E42D-B2020E21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294BE8-51FF-2549-8BC0-7DF4B4530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9B23BC-785C-A159-BA5A-F1B891A5B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A4A327-0A9A-70A7-0F69-7D990BB16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5F1B36C-97F5-5B67-D067-709385235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B7E2D15-E772-2E5B-16F1-E79B5ED1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F3C37D-8EC1-26DC-0859-F42866F2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0156F0-0F2F-F307-550B-00FFF456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83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B891C-1D00-AD22-B662-077B7030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7CFA724-9ECD-C0BB-6A60-040DDE37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9898DD-C2E3-145F-B38D-D9765D46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38684C-BA58-AEBB-E408-300C7B8C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32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510C41-A5AE-75D4-A557-EEEC09BB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A58DFA-E734-739C-7A68-55241EDC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2E58B2-A403-C4FD-3EAD-0E628799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11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04A67-CB4B-3796-E8AB-E30FE602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15F0D-E903-BCEB-A8A6-96812B9BE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AB2779-5136-8CE1-803A-12DC9197C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D517F6-A37F-7E66-B3E6-8B0EC25F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40FBBB-88D7-4290-A5F9-50BE0E75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A9B546-7419-5B27-5FA1-FF0160CE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47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C4CCA-61F3-0CE9-A779-9A3BC642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2499FF-B39E-D2A8-942F-F79BD144A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7A5091-C0FA-38F1-BCB6-C9B7E805A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16BC81-8BE1-02B1-9B21-930F5F37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4C3590-1D9E-10A6-B1EA-E557FC0C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189DAD-426E-C7FC-E82D-08097D0B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0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9AA6F-49F9-3732-DC22-93097882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9248E2-26C9-E2C9-34C1-0F8F8FC56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08757C-1696-8C03-8E1E-FA9D052C0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4682-A761-493B-8B7B-EC1D3625A8EC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B3A7E8-E62E-94EE-1E4C-95BD5FAAB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E4E5C-8162-4942-3AE8-33A8180F3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BC2FA-EE48-4689-9D39-3FE464D64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39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7F4C1-ABE4-5EA9-5830-C826EEC8F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535"/>
            <a:ext cx="9144000" cy="1621897"/>
          </a:xfrm>
        </p:spPr>
        <p:txBody>
          <a:bodyPr>
            <a:noAutofit/>
          </a:bodyPr>
          <a:lstStyle/>
          <a:p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ФЕДЕРАЛЬНОЕ ГОСУДАРСТВЕННОЕ БЮДЖЕТНОЕ ОБРАЗОВАТЕЛЬНОЕ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УЧРЕЖДЕНИЕ ВЫСШЕГО ОБРАЗОВАНИЯ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«САНКТ-ПЕТЕРБУРГСКИЙ ГОСУДАРСТВЕННЫЙ УНИВЕРСИТЕТ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ТЕЛЕКОММУНИКАЦИЙ ИМ. ПРОФ. М.А. БОНЧ-БРУЕВИЧА»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(СПбГУТ)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АРХАНГЕЛЬСКИЙ КОЛЛЕДЖ ТЕЛЕКОММУНИКАЦИЙ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ИМ. Б.Л. РОЗИНГА (ФИЛИАЛ) СПбГУТ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(АКТ (ф) СПбГУТ)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6D3F05-9D1A-603E-3764-90807EFBB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519" y="2398403"/>
            <a:ext cx="9868959" cy="1781704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70000"/>
              </a:lnSpc>
            </a:pPr>
            <a:r>
              <a:rPr lang="ru-RU" sz="8000" dirty="0">
                <a:solidFill>
                  <a:srgbClr val="1976D2"/>
                </a:solidFill>
                <a:latin typeface="Benzin-Bold" panose="00000800000000000000" pitchFamily="2" charset="-52"/>
              </a:rPr>
              <a:t>КУРСОВОЙ ПРОЕКТ</a:t>
            </a:r>
          </a:p>
          <a:p>
            <a:pPr>
              <a:lnSpc>
                <a:spcPct val="170000"/>
              </a:lnSpc>
            </a:pPr>
            <a:r>
              <a:rPr lang="ru-RU" sz="5000" dirty="0">
                <a:solidFill>
                  <a:srgbClr val="1976D2"/>
                </a:solidFill>
                <a:latin typeface="Benzin-Bold" panose="00000800000000000000" pitchFamily="2" charset="-52"/>
              </a:rPr>
              <a:t>РАЗРАБОТКА ПОДСИСТЕМЫ ДЛЯ УПРАВЛЕНИЯ СОРЕВНОВАНИЯМИ ПО ТХЭКВОНДО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E9BCE-AAF5-A105-7A0E-9A1B14F72086}"/>
              </a:ext>
            </a:extLst>
          </p:cNvPr>
          <p:cNvSpPr txBox="1"/>
          <p:nvPr/>
        </p:nvSpPr>
        <p:spPr>
          <a:xfrm>
            <a:off x="423334" y="4751078"/>
            <a:ext cx="8602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Студент группы ИСПП-21: Колосов Вадим Алексеевич Руководитель: </a:t>
            </a:r>
            <a:r>
              <a:rPr lang="ru-RU" sz="1600" dirty="0" err="1">
                <a:solidFill>
                  <a:srgbClr val="1976D2"/>
                </a:solidFill>
                <a:latin typeface="Benzin-Bold" panose="00000800000000000000" pitchFamily="2" charset="-52"/>
              </a:rPr>
              <a:t>Маломан</a:t>
            </a:r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 Юлия Сергеевна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C5CB7-10C7-3104-C92E-4C9DDC8EFB9C}"/>
              </a:ext>
            </a:extLst>
          </p:cNvPr>
          <p:cNvSpPr txBox="1"/>
          <p:nvPr/>
        </p:nvSpPr>
        <p:spPr>
          <a:xfrm>
            <a:off x="3047999" y="625162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Архангельск, 2025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D655DCA-12B2-D9CD-A346-5B6F06C8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7006" y="90779"/>
            <a:ext cx="10686944" cy="71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9DAC-5AF3-F077-67AF-78473F8EC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8ED24-FE10-C6A7-8EB1-FE50CE5EA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535"/>
            <a:ext cx="9144000" cy="1621897"/>
          </a:xfrm>
        </p:spPr>
        <p:txBody>
          <a:bodyPr>
            <a:noAutofit/>
          </a:bodyPr>
          <a:lstStyle/>
          <a:p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ФЕДЕРАЛЬНОЕ ГОСУДАРСТВЕННОЕ БЮДЖЕТНОЕ ОБРАЗОВАТЕЛЬНОЕ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УЧРЕЖДЕНИЕ ВЫСШЕГО ОБРАЗОВАНИЯ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«САНКТ-ПЕТЕРБУРГСКИЙ ГОСУДАРСТВЕННЫЙ УНИВЕРСИТЕТ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ТЕЛЕКОММУНИКАЦИЙ ИМ. ПРОФ. М.А. БОНЧ-БРУЕВИЧА»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(СПбГУТ)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АРХАНГЕЛЬСКИЙ КОЛЛЕДЖ ТЕЛЕКОММУНИКАЦИЙ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ИМ. Б.Л. РОЗИНГА (ФИЛИАЛ) СПбГУТ</a:t>
            </a:r>
            <a:b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</a:br>
            <a:r>
              <a:rPr lang="ru-RU" sz="1400" dirty="0">
                <a:solidFill>
                  <a:srgbClr val="1976D2"/>
                </a:solidFill>
                <a:latin typeface="Benzin-Bold" panose="00000800000000000000" pitchFamily="2" charset="-52"/>
              </a:rPr>
              <a:t>(АКТ (ф) СПбГУТ)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708B04-B500-36F9-6C9B-3E83D80A7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519" y="2398403"/>
            <a:ext cx="9868959" cy="1781704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70000"/>
              </a:lnSpc>
            </a:pPr>
            <a:r>
              <a:rPr lang="ru-RU" sz="8000" dirty="0">
                <a:solidFill>
                  <a:srgbClr val="1976D2"/>
                </a:solidFill>
                <a:latin typeface="Benzin-Bold" panose="00000800000000000000" pitchFamily="2" charset="-52"/>
              </a:rPr>
              <a:t>КУРСОВОЙ ПРОЕКТ</a:t>
            </a:r>
          </a:p>
          <a:p>
            <a:pPr>
              <a:lnSpc>
                <a:spcPct val="170000"/>
              </a:lnSpc>
            </a:pPr>
            <a:r>
              <a:rPr lang="ru-RU" sz="5000" dirty="0">
                <a:solidFill>
                  <a:srgbClr val="1976D2"/>
                </a:solidFill>
                <a:latin typeface="Benzin-Bold" panose="00000800000000000000" pitchFamily="2" charset="-52"/>
              </a:rPr>
              <a:t>ПОДСИСТЕМА ДЛЯ УПРАВЛЕНИЯ СОРЕВНОВАНИЯМИ ПО ТХЭКВОНДО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CAEB4-6F33-32E7-7F2E-5F16699E7928}"/>
              </a:ext>
            </a:extLst>
          </p:cNvPr>
          <p:cNvSpPr txBox="1"/>
          <p:nvPr/>
        </p:nvSpPr>
        <p:spPr>
          <a:xfrm>
            <a:off x="423334" y="4751078"/>
            <a:ext cx="8602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Студент группы ИСПП-21: Колосов Вадим Алексеевич Руководитель: </a:t>
            </a:r>
            <a:r>
              <a:rPr lang="ru-RU" sz="1600" dirty="0" err="1">
                <a:solidFill>
                  <a:srgbClr val="1976D2"/>
                </a:solidFill>
                <a:latin typeface="Benzin-Bold" panose="00000800000000000000" pitchFamily="2" charset="-52"/>
              </a:rPr>
              <a:t>Маломан</a:t>
            </a:r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 Юлия Сергеевна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7DC3B-0066-11D7-6A5A-9E5AE681ED2E}"/>
              </a:ext>
            </a:extLst>
          </p:cNvPr>
          <p:cNvSpPr txBox="1"/>
          <p:nvPr/>
        </p:nvSpPr>
        <p:spPr>
          <a:xfrm>
            <a:off x="3047999" y="625162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1976D2"/>
                </a:solidFill>
                <a:latin typeface="Benzin-Bold" panose="00000800000000000000" pitchFamily="2" charset="-52"/>
              </a:rPr>
              <a:t>Архангельск, 2025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D450CB-395A-3EB6-9FA7-23EF46093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28" y="3548023"/>
            <a:ext cx="4950772" cy="33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1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F52C6A-4F93-1FB3-DCFB-1A71DE6AEE59}"/>
              </a:ext>
            </a:extLst>
          </p:cNvPr>
          <p:cNvSpPr txBox="1"/>
          <p:nvPr/>
        </p:nvSpPr>
        <p:spPr>
          <a:xfrm>
            <a:off x="4257195" y="169277"/>
            <a:ext cx="367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Актуальность</a:t>
            </a:r>
            <a:endParaRPr lang="ru-RU" sz="24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35175-96BC-CE23-0EE6-5D09361666F3}"/>
              </a:ext>
            </a:extLst>
          </p:cNvPr>
          <p:cNvSpPr txBox="1"/>
          <p:nvPr/>
        </p:nvSpPr>
        <p:spPr>
          <a:xfrm>
            <a:off x="-85725" y="6739523"/>
            <a:ext cx="1354667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" dirty="0">
                <a:solidFill>
                  <a:schemeClr val="bg1">
                    <a:lumMod val="95000"/>
                  </a:schemeClr>
                </a:solidFill>
              </a:rPr>
              <a:t>Изображения от на </a:t>
            </a:r>
            <a:r>
              <a:rPr lang="ru-RU" sz="500" dirty="0" err="1">
                <a:solidFill>
                  <a:schemeClr val="bg1">
                    <a:lumMod val="95000"/>
                  </a:schemeClr>
                </a:solidFill>
              </a:rPr>
              <a:t>Freepik</a:t>
            </a:r>
            <a:endParaRPr lang="ru-RU" sz="5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8EA164-A55F-6846-5262-04B3832D4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456" y="1580827"/>
            <a:ext cx="6129143" cy="36963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B0FA29-D395-D26C-A317-16587E166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507614"/>
            <a:ext cx="5132560" cy="3693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000E71-5C4B-B105-07EB-E9C5C9662A14}"/>
              </a:ext>
            </a:extLst>
          </p:cNvPr>
          <p:cNvSpPr txBox="1"/>
          <p:nvPr/>
        </p:nvSpPr>
        <p:spPr>
          <a:xfrm>
            <a:off x="1629589" y="5549183"/>
            <a:ext cx="3228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Учёт участников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98516D-638E-BEB0-7F37-961A9CBD933D}"/>
              </a:ext>
            </a:extLst>
          </p:cNvPr>
          <p:cNvSpPr txBox="1"/>
          <p:nvPr/>
        </p:nvSpPr>
        <p:spPr>
          <a:xfrm>
            <a:off x="6767727" y="5549183"/>
            <a:ext cx="4414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Формирование турнирных сеток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198E9-DA28-7AB5-D3BE-44A48594D637}"/>
              </a:ext>
            </a:extLst>
          </p:cNvPr>
          <p:cNvSpPr txBox="1"/>
          <p:nvPr/>
        </p:nvSpPr>
        <p:spPr>
          <a:xfrm>
            <a:off x="2290899" y="1037229"/>
            <a:ext cx="723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Необходимость автоматизации процессов: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557195-BDB0-C4E5-F485-3CCA447149AF}"/>
              </a:ext>
            </a:extLst>
          </p:cNvPr>
          <p:cNvSpPr txBox="1"/>
          <p:nvPr/>
        </p:nvSpPr>
        <p:spPr>
          <a:xfrm>
            <a:off x="11413913" y="6488668"/>
            <a:ext cx="869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2</a:t>
            </a:r>
            <a:r>
              <a:rPr lang="en-US" dirty="0">
                <a:solidFill>
                  <a:srgbClr val="1976D2"/>
                </a:solidFill>
                <a:latin typeface="Benzin-Bold" panose="00000800000000000000" pitchFamily="2" charset="-52"/>
              </a:rPr>
              <a:t>/</a:t>
            </a:r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497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78DDE-D680-4E6E-4916-ACDDC789E046}"/>
              </a:ext>
            </a:extLst>
          </p:cNvPr>
          <p:cNvSpPr txBox="1"/>
          <p:nvPr/>
        </p:nvSpPr>
        <p:spPr>
          <a:xfrm>
            <a:off x="3571875" y="184184"/>
            <a:ext cx="5048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Целевая аудитория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06268-E765-A0A7-566E-FD9AC9FE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9" y="1250193"/>
            <a:ext cx="3075802" cy="4610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B6F5AF-F43C-7F0C-C34E-5ED396045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97" y="540008"/>
            <a:ext cx="8053984" cy="53672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7D29B4-CF22-45D1-DF3F-4CE1B30C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8" y="1151390"/>
            <a:ext cx="3138042" cy="4708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8099A-0B4F-6A38-7B58-3F98BB4882D5}"/>
              </a:ext>
            </a:extLst>
          </p:cNvPr>
          <p:cNvSpPr txBox="1"/>
          <p:nvPr/>
        </p:nvSpPr>
        <p:spPr>
          <a:xfrm>
            <a:off x="1029979" y="5808712"/>
            <a:ext cx="269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Организаторы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E3617-5118-1D59-2B58-9F3F049210AA}"/>
              </a:ext>
            </a:extLst>
          </p:cNvPr>
          <p:cNvSpPr txBox="1"/>
          <p:nvPr/>
        </p:nvSpPr>
        <p:spPr>
          <a:xfrm>
            <a:off x="5172075" y="5808712"/>
            <a:ext cx="184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Участники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6B765-4970-E469-B6CD-508112D41E2F}"/>
              </a:ext>
            </a:extLst>
          </p:cNvPr>
          <p:cNvSpPr txBox="1"/>
          <p:nvPr/>
        </p:nvSpPr>
        <p:spPr>
          <a:xfrm>
            <a:off x="8938320" y="5805031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Судьи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E93BD-D516-C0FC-48A5-B456151B44D6}"/>
              </a:ext>
            </a:extLst>
          </p:cNvPr>
          <p:cNvSpPr txBox="1"/>
          <p:nvPr/>
        </p:nvSpPr>
        <p:spPr>
          <a:xfrm>
            <a:off x="11413326" y="6488298"/>
            <a:ext cx="86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3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</a:t>
            </a:r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49045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807DFC-0220-CFB6-3F47-5618C2512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541" y="1965702"/>
            <a:ext cx="4804913" cy="4804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C2627-BD04-102A-C932-215B6A886D76}"/>
              </a:ext>
            </a:extLst>
          </p:cNvPr>
          <p:cNvSpPr txBox="1"/>
          <p:nvPr/>
        </p:nvSpPr>
        <p:spPr>
          <a:xfrm>
            <a:off x="5360193" y="203314"/>
            <a:ext cx="1471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Цель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F07A1-48DA-C807-9401-32345DB73864}"/>
              </a:ext>
            </a:extLst>
          </p:cNvPr>
          <p:cNvSpPr txBox="1"/>
          <p:nvPr/>
        </p:nvSpPr>
        <p:spPr>
          <a:xfrm>
            <a:off x="2653902" y="1319371"/>
            <a:ext cx="6884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Разработать удобную подсистему для проведения турниров по тхэквондо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D5C096-6C49-7107-7E47-CD447671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27" y="2514203"/>
            <a:ext cx="4108523" cy="44739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B55AEB-4A5D-F2DB-304E-E8BD70AD91B3}"/>
              </a:ext>
            </a:extLst>
          </p:cNvPr>
          <p:cNvSpPr txBox="1"/>
          <p:nvPr/>
        </p:nvSpPr>
        <p:spPr>
          <a:xfrm>
            <a:off x="11427611" y="6488668"/>
            <a:ext cx="850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4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</a:t>
            </a:r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92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F40E18-535E-C8A4-48B2-8790C60ED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9234" y="234132"/>
            <a:ext cx="9667684" cy="6389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F37121-290B-6F7D-0C1C-C282B4906ACF}"/>
              </a:ext>
            </a:extLst>
          </p:cNvPr>
          <p:cNvSpPr txBox="1"/>
          <p:nvPr/>
        </p:nvSpPr>
        <p:spPr>
          <a:xfrm>
            <a:off x="11423221" y="6488668"/>
            <a:ext cx="856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5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</a:t>
            </a:r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85582-F44C-7AE4-7F81-05789A5E9632}"/>
              </a:ext>
            </a:extLst>
          </p:cNvPr>
          <p:cNvSpPr txBox="1"/>
          <p:nvPr/>
        </p:nvSpPr>
        <p:spPr>
          <a:xfrm>
            <a:off x="5061347" y="201698"/>
            <a:ext cx="2069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Задачи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C7BD6A-458B-A05E-FB44-F9796AEF08DA}"/>
              </a:ext>
            </a:extLst>
          </p:cNvPr>
          <p:cNvSpPr txBox="1"/>
          <p:nvPr/>
        </p:nvSpPr>
        <p:spPr>
          <a:xfrm>
            <a:off x="3863972" y="1320241"/>
            <a:ext cx="4464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Анализ целевой аудитории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6733E-DBAE-0C79-F198-A0FA69EE2985}"/>
              </a:ext>
            </a:extLst>
          </p:cNvPr>
          <p:cNvSpPr txBox="1"/>
          <p:nvPr/>
        </p:nvSpPr>
        <p:spPr>
          <a:xfrm>
            <a:off x="4313631" y="1940749"/>
            <a:ext cx="356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Анализ потребностей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6575B9-0154-55E8-FDFD-42E2DE57EB2C}"/>
              </a:ext>
            </a:extLst>
          </p:cNvPr>
          <p:cNvSpPr txBox="1"/>
          <p:nvPr/>
        </p:nvSpPr>
        <p:spPr>
          <a:xfrm>
            <a:off x="3133228" y="5046307"/>
            <a:ext cx="592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Тестирование модулей подсистемы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B0E5C1-2721-1860-8A29-761C4CFEA6C8}"/>
              </a:ext>
            </a:extLst>
          </p:cNvPr>
          <p:cNvSpPr txBox="1"/>
          <p:nvPr/>
        </p:nvSpPr>
        <p:spPr>
          <a:xfrm>
            <a:off x="4088801" y="3802273"/>
            <a:ext cx="4014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Разработка интерфейса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80D6A-9939-3EA7-81CB-22BD606B6B5A}"/>
              </a:ext>
            </a:extLst>
          </p:cNvPr>
          <p:cNvSpPr txBox="1"/>
          <p:nvPr/>
        </p:nvSpPr>
        <p:spPr>
          <a:xfrm>
            <a:off x="3644200" y="2561257"/>
            <a:ext cx="490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Проектирование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506272-BAAC-E9D8-D9C3-C899E4F824FF}"/>
              </a:ext>
            </a:extLst>
          </p:cNvPr>
          <p:cNvSpPr txBox="1"/>
          <p:nvPr/>
        </p:nvSpPr>
        <p:spPr>
          <a:xfrm>
            <a:off x="4011613" y="3181765"/>
            <a:ext cx="417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Разработка базы данных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5ECFE-E094-CDD0-94B0-CBA7E9A3132D}"/>
              </a:ext>
            </a:extLst>
          </p:cNvPr>
          <p:cNvSpPr txBox="1"/>
          <p:nvPr/>
        </p:nvSpPr>
        <p:spPr>
          <a:xfrm>
            <a:off x="3294257" y="4424478"/>
            <a:ext cx="5603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Реализация модулей подсистемы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0633A-66F5-67A3-E362-0EBD87A3398E}"/>
              </a:ext>
            </a:extLst>
          </p:cNvPr>
          <p:cNvSpPr txBox="1"/>
          <p:nvPr/>
        </p:nvSpPr>
        <p:spPr>
          <a:xfrm>
            <a:off x="3972519" y="5664094"/>
            <a:ext cx="4263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Написание документации</a:t>
            </a: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C3FE57D3-5829-A03D-EE49-895A5E16992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6095997" y="1689573"/>
            <a:ext cx="0" cy="25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B7BEB7E4-1574-B213-0B99-6B3F1264007C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flipH="1">
            <a:off x="6095996" y="2310081"/>
            <a:ext cx="1" cy="25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4FA67D62-674E-EA14-E3E9-68C7FCEADB46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6095996" y="2930589"/>
            <a:ext cx="3180" cy="25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D6E428FF-51B8-D878-8885-180A1E892509}"/>
              </a:ext>
            </a:extLst>
          </p:cNvPr>
          <p:cNvCxnSpPr>
            <a:stCxn id="22" idx="2"/>
            <a:endCxn id="20" idx="0"/>
          </p:cNvCxnSpPr>
          <p:nvPr/>
        </p:nvCxnSpPr>
        <p:spPr>
          <a:xfrm flipH="1">
            <a:off x="6095996" y="3551097"/>
            <a:ext cx="3180" cy="25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D551FC8E-167A-69E5-9453-92F619019A6D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6095996" y="4171605"/>
            <a:ext cx="0" cy="25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2AEADB09-8602-CE8E-4375-21D54E6584FA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6095995" y="4793810"/>
            <a:ext cx="1" cy="2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3B13CB0A-4D96-B4BA-A681-AE719945A1E7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6095995" y="5415639"/>
            <a:ext cx="8437" cy="24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3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FDEB-AAC6-E7FA-4CDF-AC40B4AB0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6D7C71-5A20-937B-D55C-FCFB63EA8CA9}"/>
              </a:ext>
            </a:extLst>
          </p:cNvPr>
          <p:cNvSpPr txBox="1"/>
          <p:nvPr/>
        </p:nvSpPr>
        <p:spPr>
          <a:xfrm>
            <a:off x="11413332" y="6487656"/>
            <a:ext cx="88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6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</a:t>
            </a:r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10579-15A9-F5B6-2C8D-4E96ECA9C7BA}"/>
              </a:ext>
            </a:extLst>
          </p:cNvPr>
          <p:cNvSpPr txBox="1"/>
          <p:nvPr/>
        </p:nvSpPr>
        <p:spPr>
          <a:xfrm>
            <a:off x="3322737" y="208970"/>
            <a:ext cx="5546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Средства разработки</a:t>
            </a:r>
          </a:p>
        </p:txBody>
      </p:sp>
      <p:pic>
        <p:nvPicPr>
          <p:cNvPr id="4" name="Picture 32" descr="Mysql workbench - Free Icon PNG, SVG">
            <a:extLst>
              <a:ext uri="{FF2B5EF4-FFF2-40B4-BE49-F238E27FC236}">
                <a16:creationId xmlns:a16="http://schemas.microsoft.com/office/drawing/2014/main" id="{53DA9250-9994-E1C1-0F28-B3B7B895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204" y="4528172"/>
            <a:ext cx="1155980" cy="11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Графика, Шрифт, логотип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1589A27-3F5D-4056-E380-2A39F3D4B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558" y="4649469"/>
            <a:ext cx="961746" cy="961746"/>
          </a:xfrm>
          <a:prstGeom prst="rect">
            <a:avLst/>
          </a:prstGeom>
        </p:spPr>
      </p:pic>
      <p:pic>
        <p:nvPicPr>
          <p:cNvPr id="6" name="Picture 30">
            <a:extLst>
              <a:ext uri="{FF2B5EF4-FFF2-40B4-BE49-F238E27FC236}">
                <a16:creationId xmlns:a16="http://schemas.microsoft.com/office/drawing/2014/main" id="{579A0640-DF3A-B822-1886-656E54A7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69" y="1938518"/>
            <a:ext cx="1155980" cy="11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круг, График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FED4D5-6D62-CCEC-5C0D-3E274DA4B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914" y="2045966"/>
            <a:ext cx="941084" cy="9410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A252E4-7B7D-12BE-6484-1CBC545A2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9144" t="-3130" r="-6877" b="-1"/>
          <a:stretch>
            <a:fillRect/>
          </a:stretch>
        </p:blipFill>
        <p:spPr>
          <a:xfrm>
            <a:off x="6258520" y="1991577"/>
            <a:ext cx="1049864" cy="1049862"/>
          </a:xfrm>
          <a:prstGeom prst="rect">
            <a:avLst/>
          </a:prstGeom>
        </p:spPr>
      </p:pic>
      <p:pic>
        <p:nvPicPr>
          <p:cNvPr id="9" name="Рисунок 8" descr="Изображение выглядит как круг, Графика, символ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5CE7956-B412-8076-BAA5-4F7D6C72E4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55" y="2035635"/>
            <a:ext cx="961746" cy="961746"/>
          </a:xfrm>
          <a:prstGeom prst="rect">
            <a:avLst/>
          </a:prstGeom>
        </p:spPr>
      </p:pic>
      <p:pic>
        <p:nvPicPr>
          <p:cNvPr id="10" name="Picture 12" descr="Докер – Бесплатные иконки: бренды и логотипы">
            <a:extLst>
              <a:ext uri="{FF2B5EF4-FFF2-40B4-BE49-F238E27FC236}">
                <a16:creationId xmlns:a16="http://schemas.microsoft.com/office/drawing/2014/main" id="{3FFB9A19-974A-E8E8-A05C-34C0BD48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77" y="4649469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What - Docker Compose Logo Transparent Png,Compose Icon - free transparent  png images - pngaaa.com">
            <a:extLst>
              <a:ext uri="{FF2B5EF4-FFF2-40B4-BE49-F238E27FC236}">
                <a16:creationId xmlns:a16="http://schemas.microsoft.com/office/drawing/2014/main" id="{3C646385-6961-1A70-3AE2-50CDC3FEE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93" b="93307" l="10000" r="90000">
                        <a14:foregroundMark x1="65444" y1="11513" x2="65444" y2="11513"/>
                        <a14:foregroundMark x1="68556" y1="6827" x2="68556" y2="6827"/>
                        <a14:foregroundMark x1="58889" y1="88086" x2="58889" y2="88086"/>
                        <a14:foregroundMark x1="59889" y1="89826" x2="59889" y2="89826"/>
                        <a14:foregroundMark x1="58556" y1="93307" x2="58556" y2="93307"/>
                        <a14:foregroundMark x1="51778" y1="55689" x2="51778" y2="55689"/>
                        <a14:foregroundMark x1="47778" y1="53548" x2="48889" y2="55823"/>
                        <a14:foregroundMark x1="50556" y1="51539" x2="53556" y2="56894"/>
                        <a14:backgroundMark x1="46444" y1="68541" x2="46444" y2="68541"/>
                        <a14:backgroundMark x1="59000" y1="68541" x2="59000" y2="68541"/>
                        <a14:backgroundMark x1="58111" y1="68273" x2="58111" y2="68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5" r="18881"/>
          <a:stretch>
            <a:fillRect/>
          </a:stretch>
        </p:blipFill>
        <p:spPr bwMode="auto">
          <a:xfrm>
            <a:off x="4174006" y="4528172"/>
            <a:ext cx="867406" cy="11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AE01F5DF-1ED2-4DC2-E026-BA5E98FA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55" y="4607410"/>
            <a:ext cx="1049861" cy="10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5385F-AF9A-2A2C-EB41-3F31FBA66DF2}"/>
              </a:ext>
            </a:extLst>
          </p:cNvPr>
          <p:cNvSpPr txBox="1"/>
          <p:nvPr/>
        </p:nvSpPr>
        <p:spPr>
          <a:xfrm>
            <a:off x="2418708" y="3915921"/>
            <a:ext cx="1414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Сервер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25172-54B9-E2E6-EF1D-71BB30431CD8}"/>
              </a:ext>
            </a:extLst>
          </p:cNvPr>
          <p:cNvSpPr txBox="1"/>
          <p:nvPr/>
        </p:nvSpPr>
        <p:spPr>
          <a:xfrm>
            <a:off x="4999835" y="1330758"/>
            <a:ext cx="2192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Клиент и </a:t>
            </a:r>
            <a:r>
              <a:rPr lang="en-US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API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BB9EC-1DE0-598B-33A1-502FFF056639}"/>
              </a:ext>
            </a:extLst>
          </p:cNvPr>
          <p:cNvSpPr txBox="1"/>
          <p:nvPr/>
        </p:nvSpPr>
        <p:spPr>
          <a:xfrm>
            <a:off x="7942194" y="3915921"/>
            <a:ext cx="2247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База данных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222767D-4333-A529-8D4F-3B1AB50A7526}"/>
              </a:ext>
            </a:extLst>
          </p:cNvPr>
          <p:cNvSpPr/>
          <p:nvPr/>
        </p:nvSpPr>
        <p:spPr>
          <a:xfrm>
            <a:off x="3322737" y="1146221"/>
            <a:ext cx="5546526" cy="2209588"/>
          </a:xfrm>
          <a:prstGeom prst="roundRect">
            <a:avLst/>
          </a:prstGeom>
          <a:noFill/>
          <a:ln>
            <a:solidFill>
              <a:srgbClr val="197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46C6CC2-7CE6-39DB-E4EF-C7E912981760}"/>
              </a:ext>
            </a:extLst>
          </p:cNvPr>
          <p:cNvSpPr/>
          <p:nvPr/>
        </p:nvSpPr>
        <p:spPr>
          <a:xfrm>
            <a:off x="631566" y="3769841"/>
            <a:ext cx="4989243" cy="2209588"/>
          </a:xfrm>
          <a:prstGeom prst="roundRect">
            <a:avLst/>
          </a:prstGeom>
          <a:noFill/>
          <a:ln>
            <a:solidFill>
              <a:srgbClr val="197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30AC68E-8740-D8B9-A82E-A2ADCCE14276}"/>
              </a:ext>
            </a:extLst>
          </p:cNvPr>
          <p:cNvSpPr/>
          <p:nvPr/>
        </p:nvSpPr>
        <p:spPr>
          <a:xfrm>
            <a:off x="6571192" y="3769841"/>
            <a:ext cx="4989243" cy="2209588"/>
          </a:xfrm>
          <a:prstGeom prst="roundRect">
            <a:avLst/>
          </a:prstGeom>
          <a:noFill/>
          <a:ln>
            <a:solidFill>
              <a:srgbClr val="197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A80BD-85E3-B38A-A927-0C4FD0CEC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00302-3154-5B2F-2D81-97772C162C50}"/>
              </a:ext>
            </a:extLst>
          </p:cNvPr>
          <p:cNvSpPr txBox="1"/>
          <p:nvPr/>
        </p:nvSpPr>
        <p:spPr>
          <a:xfrm>
            <a:off x="11451962" y="6488668"/>
            <a:ext cx="829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7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</a:t>
            </a:r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DAED0-2D90-03E5-AB85-23B7F3021F11}"/>
              </a:ext>
            </a:extLst>
          </p:cNvPr>
          <p:cNvSpPr txBox="1"/>
          <p:nvPr/>
        </p:nvSpPr>
        <p:spPr>
          <a:xfrm>
            <a:off x="3178373" y="208970"/>
            <a:ext cx="58352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Архитектура системы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858DC23-8C68-ED63-8180-E43874F6D86D}"/>
              </a:ext>
            </a:extLst>
          </p:cNvPr>
          <p:cNvGrpSpPr/>
          <p:nvPr/>
        </p:nvGrpSpPr>
        <p:grpSpPr>
          <a:xfrm>
            <a:off x="4952998" y="1497778"/>
            <a:ext cx="2286001" cy="4462167"/>
            <a:chOff x="4952999" y="1506245"/>
            <a:chExt cx="2286001" cy="4462167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4E40C322-A07F-10CD-8AE7-35C3C99D37FD}"/>
                </a:ext>
              </a:extLst>
            </p:cNvPr>
            <p:cNvSpPr/>
            <p:nvPr/>
          </p:nvSpPr>
          <p:spPr>
            <a:xfrm>
              <a:off x="4952999" y="1506245"/>
              <a:ext cx="2286001" cy="3203477"/>
            </a:xfrm>
            <a:prstGeom prst="roundRect">
              <a:avLst>
                <a:gd name="adj" fmla="val 9000"/>
              </a:avLst>
            </a:prstGeom>
            <a:noFill/>
            <a:ln>
              <a:solidFill>
                <a:srgbClr val="1976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0DE95865-D4DF-177A-D2E2-D9BF02E6959D}"/>
                </a:ext>
              </a:extLst>
            </p:cNvPr>
            <p:cNvSpPr/>
            <p:nvPr/>
          </p:nvSpPr>
          <p:spPr>
            <a:xfrm>
              <a:off x="5279333" y="2299465"/>
              <a:ext cx="1593938" cy="917409"/>
            </a:xfrm>
            <a:prstGeom prst="roundRect">
              <a:avLst/>
            </a:prstGeom>
            <a:noFill/>
            <a:ln>
              <a:solidFill>
                <a:srgbClr val="1976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8A288D96-5B9D-C973-1CA8-243CB305CDFA}"/>
                </a:ext>
              </a:extLst>
            </p:cNvPr>
            <p:cNvSpPr/>
            <p:nvPr/>
          </p:nvSpPr>
          <p:spPr>
            <a:xfrm>
              <a:off x="5279980" y="3543119"/>
              <a:ext cx="1593938" cy="917409"/>
            </a:xfrm>
            <a:prstGeom prst="roundRect">
              <a:avLst/>
            </a:prstGeom>
            <a:noFill/>
            <a:ln>
              <a:solidFill>
                <a:srgbClr val="1976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0207E952-0311-45D1-F533-2222DF8942E5}"/>
                </a:ext>
              </a:extLst>
            </p:cNvPr>
            <p:cNvSpPr/>
            <p:nvPr/>
          </p:nvSpPr>
          <p:spPr>
            <a:xfrm>
              <a:off x="5284294" y="5051003"/>
              <a:ext cx="1593938" cy="917409"/>
            </a:xfrm>
            <a:prstGeom prst="roundRect">
              <a:avLst/>
            </a:prstGeom>
            <a:noFill/>
            <a:ln>
              <a:solidFill>
                <a:srgbClr val="1976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2306A9-F671-CC91-C7D4-374F1C1BDB16}"/>
                </a:ext>
              </a:extLst>
            </p:cNvPr>
            <p:cNvSpPr txBox="1"/>
            <p:nvPr/>
          </p:nvSpPr>
          <p:spPr>
            <a:xfrm>
              <a:off x="5465997" y="1627588"/>
              <a:ext cx="14149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ru-RU" dirty="0">
                  <a:solidFill>
                    <a:srgbClr val="1976D2"/>
                  </a:solidFill>
                  <a:latin typeface="Benzin-Bold" panose="00000800000000000000" pitchFamily="2" charset="-52"/>
                  <a:ea typeface="Pacifico"/>
                  <a:cs typeface="Poppins" panose="020B0604020202020204" charset="0"/>
                  <a:sym typeface="Pacifico"/>
                </a:rPr>
                <a:t>Сервер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E00419-D2B0-0C8D-AC13-74772E9A9B5B}"/>
                </a:ext>
              </a:extLst>
            </p:cNvPr>
            <p:cNvSpPr txBox="1"/>
            <p:nvPr/>
          </p:nvSpPr>
          <p:spPr>
            <a:xfrm>
              <a:off x="5363446" y="2435003"/>
              <a:ext cx="14257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ru-RU" dirty="0">
                  <a:solidFill>
                    <a:srgbClr val="1976D2"/>
                  </a:solidFill>
                  <a:latin typeface="Benzin-Bold" panose="00000800000000000000" pitchFamily="2" charset="-52"/>
                  <a:ea typeface="Pacifico"/>
                  <a:cs typeface="Poppins" panose="020B0604020202020204" charset="0"/>
                  <a:sym typeface="Pacifico"/>
                </a:rPr>
                <a:t>База данных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6F333-EA37-7D02-CD5D-6E83A99010F9}"/>
                </a:ext>
              </a:extLst>
            </p:cNvPr>
            <p:cNvSpPr txBox="1"/>
            <p:nvPr/>
          </p:nvSpPr>
          <p:spPr>
            <a:xfrm>
              <a:off x="5707852" y="3806263"/>
              <a:ext cx="7368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dirty="0">
                  <a:solidFill>
                    <a:srgbClr val="1976D2"/>
                  </a:solidFill>
                  <a:latin typeface="Benzin-Bold" panose="00000800000000000000" pitchFamily="2" charset="-52"/>
                  <a:ea typeface="Pacifico"/>
                  <a:cs typeface="Poppins" panose="020B0604020202020204" charset="0"/>
                  <a:sym typeface="Pacifico"/>
                </a:rPr>
                <a:t>API</a:t>
              </a:r>
              <a:endParaRPr lang="ru-RU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EBDC1E-7978-FE60-F7B2-119AD4C745CB}"/>
                </a:ext>
              </a:extLst>
            </p:cNvPr>
            <p:cNvSpPr txBox="1"/>
            <p:nvPr/>
          </p:nvSpPr>
          <p:spPr>
            <a:xfrm>
              <a:off x="5468128" y="5325041"/>
              <a:ext cx="1298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1976D2"/>
                  </a:solidFill>
                  <a:latin typeface="Benzin-Bold" panose="00000800000000000000" pitchFamily="2" charset="-52"/>
                  <a:cs typeface="Poppins" panose="020B0604020202020204" charset="0"/>
                  <a:sym typeface="Pacifico"/>
                </a:rPr>
                <a:t>Клиент</a:t>
              </a:r>
              <a:endParaRPr lang="ru-RU" dirty="0"/>
            </a:p>
          </p:txBody>
        </p: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A8AACA2C-18DD-9A7A-AD6D-7FF080179017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flipH="1" flipV="1">
              <a:off x="6076302" y="3216874"/>
              <a:ext cx="647" cy="32624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868ABEA-0CE6-2216-E9C8-9CF78CD749AE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H="1" flipV="1">
              <a:off x="6076949" y="4460528"/>
              <a:ext cx="4314" cy="5904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22DC0D22-CD96-062A-38D7-CF71C1212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23" y="-47590"/>
            <a:ext cx="34385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4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DDE3B-B39A-5623-B504-B40B33AB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1AD48C-FF49-6C85-92FB-C4F12259BAB0}"/>
              </a:ext>
            </a:extLst>
          </p:cNvPr>
          <p:cNvSpPr txBox="1"/>
          <p:nvPr/>
        </p:nvSpPr>
        <p:spPr>
          <a:xfrm>
            <a:off x="11413062" y="6488668"/>
            <a:ext cx="867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976D2"/>
                </a:solidFill>
                <a:latin typeface="Benzin-Bold" panose="00000800000000000000" pitchFamily="2" charset="-52"/>
              </a:rPr>
              <a:t>8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</a:t>
            </a:r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60085-2EEC-74C3-6DE4-1E66638A8715}"/>
              </a:ext>
            </a:extLst>
          </p:cNvPr>
          <p:cNvSpPr txBox="1"/>
          <p:nvPr/>
        </p:nvSpPr>
        <p:spPr>
          <a:xfrm>
            <a:off x="3089374" y="208970"/>
            <a:ext cx="6013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Преимущества проекта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0DED95D-A298-E807-CF19-C38D10999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26" y="997019"/>
            <a:ext cx="5672346" cy="43407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F66087-1BEC-BA0C-1647-6C0786E441C0}"/>
              </a:ext>
            </a:extLst>
          </p:cNvPr>
          <p:cNvSpPr txBox="1"/>
          <p:nvPr/>
        </p:nvSpPr>
        <p:spPr>
          <a:xfrm>
            <a:off x="825545" y="2905780"/>
            <a:ext cx="26328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Скорость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E9F171-0399-3A74-7E0A-3B3FFFC9F62A}"/>
              </a:ext>
            </a:extLst>
          </p:cNvPr>
          <p:cNvSpPr txBox="1"/>
          <p:nvPr/>
        </p:nvSpPr>
        <p:spPr>
          <a:xfrm>
            <a:off x="4856104" y="5682873"/>
            <a:ext cx="2479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Контроль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1FE112-114E-4794-EC4C-27428A9621B1}"/>
              </a:ext>
            </a:extLst>
          </p:cNvPr>
          <p:cNvSpPr txBox="1"/>
          <p:nvPr/>
        </p:nvSpPr>
        <p:spPr>
          <a:xfrm>
            <a:off x="9013726" y="2905762"/>
            <a:ext cx="266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Удобство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9937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3928-FEB9-E9D7-B9E5-90E62309C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E5684F-0E8C-0A59-5EB5-BBAF8ACDDB5B}"/>
              </a:ext>
            </a:extLst>
          </p:cNvPr>
          <p:cNvSpPr txBox="1"/>
          <p:nvPr/>
        </p:nvSpPr>
        <p:spPr>
          <a:xfrm>
            <a:off x="11414121" y="6488668"/>
            <a:ext cx="86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r>
              <a:rPr lang="en-US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/</a:t>
            </a:r>
            <a:r>
              <a:rPr lang="ru-RU" sz="1800" dirty="0">
                <a:solidFill>
                  <a:srgbClr val="1976D2"/>
                </a:solidFill>
                <a:latin typeface="Benzin-Bold" panose="00000800000000000000" pitchFamily="2" charset="-52"/>
              </a:rPr>
              <a:t>9</a:t>
            </a: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51905-3281-F9B0-9534-1B4F93C86152}"/>
              </a:ext>
            </a:extLst>
          </p:cNvPr>
          <p:cNvSpPr txBox="1"/>
          <p:nvPr/>
        </p:nvSpPr>
        <p:spPr>
          <a:xfrm>
            <a:off x="4503836" y="208970"/>
            <a:ext cx="3184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</a:rPr>
              <a:t>Заключение</a:t>
            </a:r>
            <a:endParaRPr lang="ru-RU" sz="1800" dirty="0">
              <a:solidFill>
                <a:srgbClr val="1976D2"/>
              </a:solidFill>
              <a:latin typeface="Benzin-Bold" panose="00000800000000000000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792FB-87CF-AF5D-FE7E-7D22A63A660B}"/>
              </a:ext>
            </a:extLst>
          </p:cNvPr>
          <p:cNvSpPr txBox="1"/>
          <p:nvPr/>
        </p:nvSpPr>
        <p:spPr>
          <a:xfrm>
            <a:off x="4939874" y="3794773"/>
            <a:ext cx="54965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solidFill>
                  <a:srgbClr val="1976D2"/>
                </a:solidFill>
                <a:latin typeface="Benzin-Bold" panose="00000800000000000000" pitchFamily="2" charset="-52"/>
                <a:ea typeface="Pacifico"/>
                <a:cs typeface="Poppins" panose="020B0604020202020204" charset="0"/>
                <a:sym typeface="Pacifico"/>
              </a:rPr>
              <a:t>Поставленная цель и все компетенции закрыты</a:t>
            </a:r>
            <a:endParaRPr lang="ru-RU" dirty="0">
              <a:solidFill>
                <a:srgbClr val="1976D2"/>
              </a:solidFill>
              <a:latin typeface="Benzin-Bold" panose="00000800000000000000" pitchFamily="2" charset="-52"/>
              <a:ea typeface="Pacifico"/>
              <a:cs typeface="Poppins" panose="020B0604020202020204" charset="0"/>
              <a:sym typeface="Pacifico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1DF4F06-8D1A-B02A-9D9A-A698A0826DC9}"/>
              </a:ext>
            </a:extLst>
          </p:cNvPr>
          <p:cNvSpPr/>
          <p:nvPr/>
        </p:nvSpPr>
        <p:spPr>
          <a:xfrm>
            <a:off x="4939874" y="3305735"/>
            <a:ext cx="5496578" cy="2209588"/>
          </a:xfrm>
          <a:prstGeom prst="roundRect">
            <a:avLst/>
          </a:prstGeom>
          <a:noFill/>
          <a:ln>
            <a:solidFill>
              <a:srgbClr val="197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C3F77E-A165-87C4-0574-0F1D5D212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772" y="-1359685"/>
            <a:ext cx="11775472" cy="78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64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253</Words>
  <Application>Microsoft Office PowerPoint</Application>
  <PresentationFormat>Широкоэкранный</PresentationFormat>
  <Paragraphs>53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Benzin-Bold</vt:lpstr>
      <vt:lpstr>Calibri</vt:lpstr>
      <vt:lpstr>Calibri Light</vt:lpstr>
      <vt:lpstr>Тема Office</vt:lpstr>
      <vt:lpstr>ФЕДЕРАЛЬНОЕ ГОСУДАРСТВЕННОЕ БЮДЖЕТНОЕ ОБРАЗОВАТЕЛЬНОЕ УЧРЕЖДЕНИЕ ВЫСШЕГО ОБРАЗОВАНИЯ «САНКТ-ПЕТЕРБУРГСКИЙ ГОСУДАРСТВЕННЫЙ УНИВЕРСИТЕТ ТЕЛЕКОММУНИКАЦИЙ ИМ. ПРОФ. М.А. БОНЧ-БРУЕВИЧА» (СПбГУТ) АРХАНГЕЛЬСКИЙ КОЛЛЕДЖ ТЕЛЕКОММУНИКАЦИЙ ИМ. Б.Л. РОЗИНГА (ФИЛИАЛ) СПбГУТ (АКТ (ф) СПбГУТ)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ФЕДЕРАЛЬНОЕ ГОСУДАРСТВЕННОЕ БЮДЖЕТНОЕ ОБРАЗОВАТЕЛЬНОЕ УЧРЕЖДЕНИЕ ВЫСШЕГО ОБРАЗОВАНИЯ «САНКТ-ПЕТЕРБУРГСКИЙ ГОСУДАРСТВЕННЫЙ УНИВЕРСИТЕТ ТЕЛЕКОММУНИКАЦИЙ ИМ. ПРОФ. М.А. БОНЧ-БРУЕВИЧА» (СПбГУТ) АРХАНГЕЛЬСКИЙ КОЛЛЕДЖ ТЕЛЕКОММУНИКАЦИЙ ИМ. Б.Л. РОЗИНГА (ФИЛИАЛ) СПбГУТ (АКТ (ф) СПбГУТ)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Вадим Колосов</dc:creator>
  <cp:lastModifiedBy>Вадим Колосов</cp:lastModifiedBy>
  <cp:revision>18</cp:revision>
  <dcterms:created xsi:type="dcterms:W3CDTF">2025-12-04T18:33:21Z</dcterms:created>
  <dcterms:modified xsi:type="dcterms:W3CDTF">2025-12-05T08:30:24Z</dcterms:modified>
</cp:coreProperties>
</file>